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7" r:id="rId4"/>
    <p:sldId id="258" r:id="rId5"/>
    <p:sldId id="260" r:id="rId6"/>
    <p:sldId id="261" r:id="rId7"/>
    <p:sldId id="275" r:id="rId8"/>
    <p:sldId id="272" r:id="rId9"/>
    <p:sldId id="262" r:id="rId10"/>
    <p:sldId id="271" r:id="rId11"/>
    <p:sldId id="273" r:id="rId12"/>
  </p:sldIdLst>
  <p:sldSz cx="9144000" cy="6858000" type="screen4x3"/>
  <p:notesSz cx="6858000" cy="9144000"/>
  <p:defaultTextStyle>
    <a:defPPr>
      <a:defRPr lang="cs-CZ"/>
    </a:defPPr>
    <a:lvl1pPr algn="ctr" rtl="0" fontAlgn="base">
      <a:spcBef>
        <a:spcPct val="20000"/>
      </a:spcBef>
      <a:spcAft>
        <a:spcPct val="0"/>
      </a:spcAft>
      <a:buClr>
        <a:srgbClr val="CC0000"/>
      </a:buClr>
      <a:buChar char="•"/>
      <a:defRPr sz="28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ctr" rtl="0" fontAlgn="base">
      <a:spcBef>
        <a:spcPct val="20000"/>
      </a:spcBef>
      <a:spcAft>
        <a:spcPct val="0"/>
      </a:spcAft>
      <a:buClr>
        <a:srgbClr val="CC0000"/>
      </a:buClr>
      <a:buChar char="•"/>
      <a:defRPr sz="28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ctr" rtl="0" fontAlgn="base">
      <a:spcBef>
        <a:spcPct val="20000"/>
      </a:spcBef>
      <a:spcAft>
        <a:spcPct val="0"/>
      </a:spcAft>
      <a:buClr>
        <a:srgbClr val="CC0000"/>
      </a:buClr>
      <a:buChar char="•"/>
      <a:defRPr sz="28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ctr" rtl="0" fontAlgn="base">
      <a:spcBef>
        <a:spcPct val="20000"/>
      </a:spcBef>
      <a:spcAft>
        <a:spcPct val="0"/>
      </a:spcAft>
      <a:buClr>
        <a:srgbClr val="CC0000"/>
      </a:buClr>
      <a:buChar char="•"/>
      <a:defRPr sz="28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ctr" rtl="0" fontAlgn="base">
      <a:spcBef>
        <a:spcPct val="20000"/>
      </a:spcBef>
      <a:spcAft>
        <a:spcPct val="0"/>
      </a:spcAft>
      <a:buClr>
        <a:srgbClr val="CC0000"/>
      </a:buClr>
      <a:buChar char="•"/>
      <a:defRPr sz="28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0000"/>
    <a:srgbClr val="FF9B9B"/>
    <a:srgbClr val="700000"/>
    <a:srgbClr val="9E6464"/>
    <a:srgbClr val="EAEAEA"/>
    <a:srgbClr val="DDDDD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894" autoAdjust="0"/>
    <p:restoredTop sz="90929"/>
  </p:normalViewPr>
  <p:slideViewPr>
    <p:cSldViewPr>
      <p:cViewPr>
        <p:scale>
          <a:sx n="68" d="100"/>
          <a:sy n="68" d="100"/>
        </p:scale>
        <p:origin x="-2880" y="-9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5E7889-B9F6-4587-A53A-6D4C63CA8B77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B65CA0-8DC9-4638-928E-E2288C0BA63A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764727-0F70-4B32-B9A7-FA8E162991BC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B88A783-E7D6-4E22-8F86-B38DFD0C5C56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7D3D62-1E2A-4926-AE28-E66C877D959A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98B245-C179-495F-9024-D995868E1199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7F6485-B3A2-483E-A75D-31712D011026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D9C6FA-7B9D-413A-977C-BC3F7DDADF4C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935095-661B-4DA8-A3B2-35EB75DF563C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9C9310-9692-4622-B33E-3DF2ABBE54DA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CE55F3-55F5-4A5A-A288-CD01C9A6F8FB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23A83B-4AE9-46A5-A999-7DF69C70AC8A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0000">
            <a:alpha val="1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FontTx/>
              <a:buNone/>
              <a:defRPr sz="1400"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FontTx/>
              <a:buNone/>
              <a:defRPr sz="1400"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sz="1400">
                <a:latin typeface="+mn-lt"/>
              </a:defRPr>
            </a:lvl1pPr>
          </a:lstStyle>
          <a:p>
            <a:fld id="{BA82A961-159E-408F-BDC8-ECA51C7AAF41}" type="slidenum">
              <a:rPr lang="cs-CZ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wipe dir="d"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133600"/>
            <a:ext cx="7772400" cy="1600200"/>
          </a:xfrm>
        </p:spPr>
        <p:txBody>
          <a:bodyPr/>
          <a:lstStyle/>
          <a:p>
            <a:r>
              <a:rPr lang="cs-CZ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cs-CZ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cs-CZ" sz="36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REAKCE MOZKOVÉ TKÁNĚ NA OZÁŘENÍ V OBRAZU MAGNETICKÉ REZONANČNÍ SPEKTROSKOPIE</a:t>
            </a:r>
            <a:r>
              <a:rPr lang="cs-CZ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cs-CZ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cs-CZ" dirty="0">
              <a:latin typeface="Verdana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533400"/>
            <a:ext cx="7696200" cy="1219200"/>
          </a:xfrm>
        </p:spPr>
        <p:txBody>
          <a:bodyPr/>
          <a:lstStyle/>
          <a:p>
            <a:pPr algn="ctr">
              <a:buFontTx/>
              <a:buNone/>
            </a:pPr>
            <a:endParaRPr lang="cs-CZ" sz="3200" dirty="0">
              <a:latin typeface="Verdana" pitchFamily="34" charset="0"/>
            </a:endParaRPr>
          </a:p>
          <a:p>
            <a:pPr algn="ctr">
              <a:buFontTx/>
              <a:buNone/>
            </a:pPr>
            <a:r>
              <a:rPr lang="cs-CZ" sz="2000" dirty="0" smtClean="0">
                <a:latin typeface="Verdana" pitchFamily="34" charset="0"/>
              </a:rPr>
              <a:t>2014/2015</a:t>
            </a:r>
            <a:endParaRPr lang="cs-CZ" sz="2000" dirty="0">
              <a:latin typeface="Verdana" pitchFamily="34" charset="0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838200" y="4419600"/>
            <a:ext cx="7543800" cy="2057400"/>
          </a:xfrm>
        </p:spPr>
        <p:txBody>
          <a:bodyPr/>
          <a:lstStyle/>
          <a:p>
            <a:pPr algn="ctr">
              <a:buFontTx/>
              <a:buNone/>
            </a:pPr>
            <a:r>
              <a:rPr lang="cs-CZ" dirty="0" smtClean="0">
                <a:latin typeface="Verdana" pitchFamily="34" charset="0"/>
              </a:rPr>
              <a:t>Martin Barák</a:t>
            </a:r>
            <a:endParaRPr lang="cs-CZ" dirty="0">
              <a:latin typeface="Verdana" pitchFamily="34" charset="0"/>
            </a:endParaRPr>
          </a:p>
          <a:p>
            <a:pPr algn="ctr">
              <a:buFontTx/>
              <a:buNone/>
            </a:pPr>
            <a:endParaRPr lang="cs-CZ" sz="2000" dirty="0">
              <a:latin typeface="Verdana" pitchFamily="34" charset="0"/>
            </a:endParaRPr>
          </a:p>
          <a:p>
            <a:pPr algn="ctr">
              <a:buFontTx/>
              <a:buNone/>
            </a:pPr>
            <a:r>
              <a:rPr lang="cs-CZ" sz="2000" dirty="0">
                <a:latin typeface="Verdana" pitchFamily="34" charset="0"/>
              </a:rPr>
              <a:t>Gymnázium </a:t>
            </a:r>
            <a:r>
              <a:rPr lang="cs-CZ" sz="2000" dirty="0" smtClean="0">
                <a:latin typeface="Verdana" pitchFamily="34" charset="0"/>
              </a:rPr>
              <a:t>Matyáše Lercha</a:t>
            </a:r>
            <a:endParaRPr lang="cs-CZ" sz="2000" dirty="0">
              <a:latin typeface="Verdana" pitchFamily="34" charset="0"/>
            </a:endParaRPr>
          </a:p>
          <a:p>
            <a:pPr algn="ctr">
              <a:buFontTx/>
              <a:buNone/>
            </a:pPr>
            <a:r>
              <a:rPr lang="cs-CZ" sz="2000" dirty="0" smtClean="0">
                <a:latin typeface="Verdana" pitchFamily="34" charset="0"/>
              </a:rPr>
              <a:t>Brno</a:t>
            </a:r>
            <a:endParaRPr lang="cs-CZ" sz="2000" dirty="0">
              <a:latin typeface="Verdana" pitchFamily="34" charset="0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990600" y="3962400"/>
            <a:ext cx="7086600" cy="76200"/>
          </a:xfrm>
          <a:prstGeom prst="rect">
            <a:avLst/>
          </a:prstGeom>
          <a:solidFill>
            <a:srgbClr val="CC0000"/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2055" name="Line 7"/>
          <p:cNvSpPr>
            <a:spLocks noChangeShapeType="1"/>
          </p:cNvSpPr>
          <p:nvPr/>
        </p:nvSpPr>
        <p:spPr bwMode="auto">
          <a:xfrm>
            <a:off x="0" y="3962400"/>
            <a:ext cx="9144000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056" name="Line 8"/>
          <p:cNvSpPr>
            <a:spLocks noChangeShapeType="1"/>
          </p:cNvSpPr>
          <p:nvPr/>
        </p:nvSpPr>
        <p:spPr bwMode="auto">
          <a:xfrm>
            <a:off x="0" y="1828800"/>
            <a:ext cx="9144000" cy="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057" name="Line 9"/>
          <p:cNvSpPr>
            <a:spLocks noChangeShapeType="1"/>
          </p:cNvSpPr>
          <p:nvPr/>
        </p:nvSpPr>
        <p:spPr bwMode="auto">
          <a:xfrm>
            <a:off x="0" y="1905000"/>
            <a:ext cx="9144000" cy="0"/>
          </a:xfrm>
          <a:prstGeom prst="line">
            <a:avLst/>
          </a:prstGeom>
          <a:noFill/>
          <a:ln w="31750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1043608" y="260648"/>
            <a:ext cx="7315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cs-CZ" sz="3600" dirty="0" smtClean="0">
                <a:latin typeface="Bookman Old Style" pitchFamily="18" charset="0"/>
              </a:rPr>
              <a:t>Středoškolská odborná činnost</a:t>
            </a:r>
            <a:endParaRPr lang="cs-CZ" sz="3600" dirty="0">
              <a:latin typeface="Bookman Old Style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4800">
                <a:solidFill>
                  <a:srgbClr val="CC0000"/>
                </a:solidFill>
                <a:latin typeface="Verdana" pitchFamily="34" charset="0"/>
              </a:rPr>
              <a:t>Z</a:t>
            </a:r>
            <a:r>
              <a:rPr lang="cs-CZ">
                <a:latin typeface="Verdana" pitchFamily="34" charset="0"/>
              </a:rPr>
              <a:t>ávěr</a:t>
            </a: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1066800" y="1524000"/>
            <a:ext cx="7086600" cy="76200"/>
          </a:xfrm>
          <a:prstGeom prst="rect">
            <a:avLst/>
          </a:prstGeom>
          <a:solidFill>
            <a:srgbClr val="CC0000"/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20485" name="Line 5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0486" name="Line 6"/>
          <p:cNvSpPr>
            <a:spLocks noChangeShapeType="1"/>
          </p:cNvSpPr>
          <p:nvPr/>
        </p:nvSpPr>
        <p:spPr bwMode="auto">
          <a:xfrm>
            <a:off x="0" y="1524000"/>
            <a:ext cx="9144000" cy="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rgbClr val="CC0000"/>
              </a:buClr>
            </a:pPr>
            <a:r>
              <a:rPr lang="cs-CZ" sz="2800" dirty="0" smtClean="0">
                <a:latin typeface="Verdana" pitchFamily="34" charset="0"/>
              </a:rPr>
              <a:t>Radioterapie může mít v určitých použití vliv</a:t>
            </a:r>
          </a:p>
          <a:p>
            <a:pPr>
              <a:buClr>
                <a:srgbClr val="CC0000"/>
              </a:buClr>
            </a:pPr>
            <a:endParaRPr lang="cs-CZ" sz="2800" dirty="0" smtClean="0">
              <a:latin typeface="Verdana" pitchFamily="34" charset="0"/>
            </a:endParaRPr>
          </a:p>
          <a:p>
            <a:pPr>
              <a:buClr>
                <a:srgbClr val="CC0000"/>
              </a:buClr>
            </a:pPr>
            <a:r>
              <a:rPr lang="cs-CZ" sz="2800" dirty="0" smtClean="0">
                <a:latin typeface="Verdana" pitchFamily="34" charset="0"/>
              </a:rPr>
              <a:t>Nutnost šetrného používání</a:t>
            </a:r>
          </a:p>
          <a:p>
            <a:pPr>
              <a:buClr>
                <a:srgbClr val="CC0000"/>
              </a:buClr>
            </a:pPr>
            <a:endParaRPr lang="cs-CZ" sz="2800" dirty="0" smtClean="0">
              <a:latin typeface="Verdana" pitchFamily="34" charset="0"/>
            </a:endParaRPr>
          </a:p>
          <a:p>
            <a:pPr>
              <a:buClr>
                <a:srgbClr val="CC0000"/>
              </a:buClr>
            </a:pPr>
            <a:r>
              <a:rPr lang="cs-CZ" sz="2800" dirty="0" smtClean="0">
                <a:latin typeface="Verdana" pitchFamily="34" charset="0"/>
              </a:rPr>
              <a:t>Metabolické změny bez změn stavby</a:t>
            </a:r>
          </a:p>
          <a:p>
            <a:pPr>
              <a:buClr>
                <a:srgbClr val="CC0000"/>
              </a:buClr>
            </a:pPr>
            <a:endParaRPr lang="cs-CZ" sz="2800" dirty="0" smtClean="0">
              <a:latin typeface="Verdana" pitchFamily="34" charset="0"/>
            </a:endParaRPr>
          </a:p>
          <a:p>
            <a:pPr>
              <a:buClr>
                <a:srgbClr val="CC0000"/>
              </a:buClr>
            </a:pPr>
            <a:r>
              <a:rPr lang="cs-CZ" sz="2800" dirty="0" smtClean="0">
                <a:latin typeface="Verdana" pitchFamily="34" charset="0"/>
              </a:rPr>
              <a:t>Lipidový </a:t>
            </a:r>
            <a:r>
              <a:rPr lang="cs-CZ" sz="2800" smtClean="0">
                <a:latin typeface="Verdana" pitchFamily="34" charset="0"/>
              </a:rPr>
              <a:t>metabolismus zvýšen</a:t>
            </a:r>
            <a:endParaRPr lang="cs-CZ" sz="2800" dirty="0" smtClean="0">
              <a:latin typeface="Verdana" pitchFamily="34" charset="0"/>
            </a:endParaRPr>
          </a:p>
          <a:p>
            <a:pPr>
              <a:buClr>
                <a:srgbClr val="CC0000"/>
              </a:buClr>
            </a:pPr>
            <a:endParaRPr lang="cs-CZ" sz="2800" dirty="0" smtClean="0">
              <a:latin typeface="Verdana" pitchFamily="34" charset="0"/>
            </a:endParaRPr>
          </a:p>
          <a:p>
            <a:pPr>
              <a:buClr>
                <a:srgbClr val="CC0000"/>
              </a:buClr>
            </a:pPr>
            <a:endParaRPr lang="cs-CZ" sz="2800" dirty="0" smtClean="0">
              <a:latin typeface="Verdana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cs-CZ" sz="4800">
                <a:solidFill>
                  <a:srgbClr val="CC0000"/>
                </a:solidFill>
                <a:latin typeface="Verdana" pitchFamily="34" charset="0"/>
              </a:rPr>
              <a:t>D</a:t>
            </a:r>
            <a:r>
              <a:rPr lang="cs-CZ">
                <a:latin typeface="Verdana" pitchFamily="34" charset="0"/>
              </a:rPr>
              <a:t>ěkuji za pozornost</a:t>
            </a:r>
            <a:r>
              <a:rPr lang="cs-CZ">
                <a:solidFill>
                  <a:srgbClr val="CC0000"/>
                </a:solidFill>
                <a:latin typeface="Verdana" pitchFamily="34" charset="0"/>
              </a:rPr>
              <a:t>.</a:t>
            </a: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1066800" y="3352800"/>
            <a:ext cx="7086600" cy="76200"/>
          </a:xfrm>
          <a:prstGeom prst="rect">
            <a:avLst/>
          </a:prstGeom>
          <a:solidFill>
            <a:srgbClr val="CC0000"/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>
            <a:off x="0" y="2438400"/>
            <a:ext cx="9144000" cy="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2534" name="Line 6"/>
          <p:cNvSpPr>
            <a:spLocks noChangeShapeType="1"/>
          </p:cNvSpPr>
          <p:nvPr/>
        </p:nvSpPr>
        <p:spPr bwMode="auto">
          <a:xfrm>
            <a:off x="0" y="3352800"/>
            <a:ext cx="9144000" cy="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11960" y="1340768"/>
            <a:ext cx="4680520" cy="4114800"/>
          </a:xfrm>
        </p:spPr>
        <p:txBody>
          <a:bodyPr/>
          <a:lstStyle/>
          <a:p>
            <a:pPr algn="ctr">
              <a:buNone/>
            </a:pPr>
            <a:r>
              <a:rPr lang="cs-CZ" dirty="0" smtClean="0"/>
              <a:t>Práce byla vedena přednostou neurochirurgické kliniky nemocnice U Svaté Anny v Brně</a:t>
            </a:r>
          </a:p>
          <a:p>
            <a:pPr algn="ctr">
              <a:buNone/>
            </a:pPr>
            <a:r>
              <a:rPr lang="cs-CZ" dirty="0" smtClean="0"/>
              <a:t>	Doc. MUDr. Radimem </a:t>
            </a:r>
            <a:r>
              <a:rPr lang="cs-CZ" dirty="0" err="1" smtClean="0"/>
              <a:t>Jančálkem</a:t>
            </a:r>
            <a:r>
              <a:rPr lang="cs-CZ" dirty="0" smtClean="0"/>
              <a:t>, Ph.D, zač mu patří mé poděkování.</a:t>
            </a:r>
            <a:endParaRPr lang="cs-CZ" dirty="0"/>
          </a:p>
        </p:txBody>
      </p:sp>
      <p:pic>
        <p:nvPicPr>
          <p:cNvPr id="1026" name="Picture 2" descr="http://www.fnusa-icrc.org/cs/pilire/synergicke-projekty/histopark/soubory-ke-stazeni/Contents.2/1/68FC99FE700AFE836C550C2B9D2955EC/resour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068960"/>
            <a:ext cx="3375423" cy="15438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http://upload.wikimedia.org/wikipedia/commons/f/f8/International_Clinical_Research_Center_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797152"/>
            <a:ext cx="3384376" cy="1728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 descr="http://hokusfokus.jcmm.cz/files/2013/12/jcmm-logotype-positive-malink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188640"/>
            <a:ext cx="2381250" cy="1190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2" name="Picture 8" descr="http://www.spilberk.cz/wp-content/uploads/sponzori_jihomoravsky_kraj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1556792"/>
            <a:ext cx="2511946" cy="13245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4800" dirty="0">
                <a:solidFill>
                  <a:srgbClr val="CC0000"/>
                </a:solidFill>
                <a:latin typeface="Verdana" pitchFamily="34" charset="0"/>
              </a:rPr>
              <a:t>O</a:t>
            </a:r>
            <a:r>
              <a:rPr lang="cs-CZ" dirty="0" smtClean="0">
                <a:latin typeface="Verdana" pitchFamily="34" charset="0"/>
              </a:rPr>
              <a:t>bsah</a:t>
            </a:r>
            <a:endParaRPr lang="cs-CZ" dirty="0">
              <a:latin typeface="Verdana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rgbClr val="CC0000"/>
              </a:buClr>
            </a:pPr>
            <a:r>
              <a:rPr lang="cs-CZ" sz="2800" dirty="0">
                <a:latin typeface="Verdana" pitchFamily="34" charset="0"/>
              </a:rPr>
              <a:t>Úvod – cíle práce</a:t>
            </a:r>
            <a:r>
              <a:rPr lang="cs-CZ" sz="2800" dirty="0" smtClean="0">
                <a:latin typeface="Verdana" pitchFamily="34" charset="0"/>
              </a:rPr>
              <a:t>, onkologie, problematika spektroskopie CNS</a:t>
            </a:r>
            <a:endParaRPr lang="cs-CZ" sz="2800" dirty="0">
              <a:latin typeface="Verdana" pitchFamily="34" charset="0"/>
            </a:endParaRPr>
          </a:p>
          <a:p>
            <a:pPr>
              <a:buClr>
                <a:srgbClr val="CC0000"/>
              </a:buClr>
            </a:pPr>
            <a:endParaRPr lang="cs-CZ" sz="1200" dirty="0">
              <a:latin typeface="Verdana" pitchFamily="34" charset="0"/>
            </a:endParaRPr>
          </a:p>
          <a:p>
            <a:pPr>
              <a:buClr>
                <a:srgbClr val="CC0000"/>
              </a:buClr>
            </a:pPr>
            <a:r>
              <a:rPr lang="cs-CZ" sz="2800" dirty="0">
                <a:latin typeface="Verdana" pitchFamily="34" charset="0"/>
              </a:rPr>
              <a:t>Metodika práce</a:t>
            </a:r>
          </a:p>
          <a:p>
            <a:pPr>
              <a:buClr>
                <a:srgbClr val="CC0000"/>
              </a:buClr>
            </a:pPr>
            <a:endParaRPr lang="cs-CZ" sz="1200" dirty="0">
              <a:latin typeface="Verdana" pitchFamily="34" charset="0"/>
            </a:endParaRPr>
          </a:p>
          <a:p>
            <a:pPr>
              <a:buClr>
                <a:srgbClr val="CC0000"/>
              </a:buClr>
            </a:pPr>
            <a:r>
              <a:rPr lang="cs-CZ" sz="2800" dirty="0">
                <a:latin typeface="Verdana" pitchFamily="34" charset="0"/>
              </a:rPr>
              <a:t>Výsledky – </a:t>
            </a:r>
            <a:r>
              <a:rPr lang="cs-CZ" sz="2800" dirty="0" smtClean="0">
                <a:latin typeface="Verdana" pitchFamily="34" charset="0"/>
              </a:rPr>
              <a:t>vyhodnocení MR spekter</a:t>
            </a:r>
            <a:endParaRPr lang="cs-CZ" sz="2800" dirty="0">
              <a:latin typeface="Verdana" pitchFamily="34" charset="0"/>
            </a:endParaRPr>
          </a:p>
          <a:p>
            <a:pPr>
              <a:buClr>
                <a:srgbClr val="CC0000"/>
              </a:buClr>
            </a:pPr>
            <a:endParaRPr lang="cs-CZ" sz="1200" dirty="0">
              <a:latin typeface="Verdana" pitchFamily="34" charset="0"/>
            </a:endParaRPr>
          </a:p>
          <a:p>
            <a:pPr>
              <a:buClr>
                <a:srgbClr val="CC0000"/>
              </a:buClr>
            </a:pPr>
            <a:r>
              <a:rPr lang="cs-CZ" sz="2800" dirty="0">
                <a:latin typeface="Verdana" pitchFamily="34" charset="0"/>
              </a:rPr>
              <a:t>Závěrečné shrnutí</a:t>
            </a:r>
          </a:p>
          <a:p>
            <a:endParaRPr lang="cs-CZ" sz="2800" dirty="0">
              <a:latin typeface="Verdana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1066800" y="1524000"/>
            <a:ext cx="7086600" cy="76200"/>
          </a:xfrm>
          <a:prstGeom prst="rect">
            <a:avLst/>
          </a:prstGeom>
          <a:solidFill>
            <a:srgbClr val="CC0000"/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>
            <a:off x="0" y="1524000"/>
            <a:ext cx="9144000" cy="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4102" name="Line 6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4800">
                <a:solidFill>
                  <a:srgbClr val="CC0000"/>
                </a:solidFill>
                <a:latin typeface="Verdana" pitchFamily="34" charset="0"/>
              </a:rPr>
              <a:t>Ú</a:t>
            </a:r>
            <a:r>
              <a:rPr lang="cs-CZ">
                <a:latin typeface="Verdana" pitchFamily="34" charset="0"/>
              </a:rPr>
              <a:t>vod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206680" cy="871736"/>
          </a:xfrm>
        </p:spPr>
        <p:txBody>
          <a:bodyPr/>
          <a:lstStyle/>
          <a:p>
            <a:pPr>
              <a:buClr>
                <a:srgbClr val="CC0000"/>
              </a:buClr>
            </a:pPr>
            <a:r>
              <a:rPr lang="cs-CZ" sz="2800" dirty="0" smtClean="0">
                <a:latin typeface="Verdana" pitchFamily="34" charset="0"/>
              </a:rPr>
              <a:t>Porovnání reakce mozkové tkáně na léčbu radioterapií a stav bez radioterapie</a:t>
            </a:r>
            <a:endParaRPr lang="cs-CZ" sz="2800" dirty="0">
              <a:latin typeface="Verdana" pitchFamily="34" charset="0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1066800" y="1524000"/>
            <a:ext cx="7086600" cy="76200"/>
          </a:xfrm>
          <a:prstGeom prst="rect">
            <a:avLst/>
          </a:prstGeom>
          <a:solidFill>
            <a:srgbClr val="CC0000"/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>
            <a:off x="0" y="1524000"/>
            <a:ext cx="9144000" cy="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pic>
        <p:nvPicPr>
          <p:cNvPr id="7" name="Obrázek 0" descr="Normal brain and gliobalstoma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79712" y="2924944"/>
            <a:ext cx="5303577" cy="37394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cs-CZ" dirty="0" smtClean="0">
                <a:latin typeface="Verdana" pitchFamily="34" charset="0"/>
              </a:rPr>
              <a:t>Funkce a využití</a:t>
            </a:r>
            <a:endParaRPr lang="cs-CZ" dirty="0">
              <a:latin typeface="Verdana" pitchFamily="34" charset="0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1066800" y="1524000"/>
            <a:ext cx="7086600" cy="76200"/>
          </a:xfrm>
          <a:prstGeom prst="rect">
            <a:avLst/>
          </a:prstGeom>
          <a:solidFill>
            <a:srgbClr val="CC0000"/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>
            <a:off x="0" y="1524000"/>
            <a:ext cx="9144000" cy="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395536" y="2564904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 smtClean="0"/>
              <a:t>N-acetylaspartátu</a:t>
            </a:r>
          </a:p>
          <a:p>
            <a:r>
              <a:rPr lang="cs-CZ" dirty="0" smtClean="0"/>
              <a:t> cholinu</a:t>
            </a:r>
          </a:p>
          <a:p>
            <a:r>
              <a:rPr lang="cs-CZ" dirty="0" err="1" smtClean="0"/>
              <a:t>myo</a:t>
            </a:r>
            <a:r>
              <a:rPr lang="cs-CZ" dirty="0" smtClean="0"/>
              <a:t>-</a:t>
            </a:r>
            <a:r>
              <a:rPr lang="cs-CZ" dirty="0" err="1" smtClean="0"/>
              <a:t>inositolu</a:t>
            </a:r>
            <a:endParaRPr lang="cs-CZ" dirty="0" smtClean="0"/>
          </a:p>
          <a:p>
            <a:r>
              <a:rPr lang="cs-CZ" dirty="0" smtClean="0"/>
              <a:t> kreatininu</a:t>
            </a:r>
          </a:p>
          <a:p>
            <a:r>
              <a:rPr lang="cs-CZ" dirty="0" smtClean="0"/>
              <a:t> laktátu</a:t>
            </a:r>
          </a:p>
          <a:p>
            <a:r>
              <a:rPr lang="cs-CZ" dirty="0" smtClean="0"/>
              <a:t> lipidů</a:t>
            </a:r>
            <a:endParaRPr lang="cs-CZ" dirty="0"/>
          </a:p>
        </p:txBody>
      </p:sp>
      <p:pic>
        <p:nvPicPr>
          <p:cNvPr id="9" name="Obrázek 3" descr="všechny metabolity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88024" y="1772816"/>
            <a:ext cx="3744416" cy="4844562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4800">
                <a:solidFill>
                  <a:srgbClr val="CC0000"/>
                </a:solidFill>
                <a:latin typeface="Verdana" pitchFamily="34" charset="0"/>
              </a:rPr>
              <a:t>M</a:t>
            </a:r>
            <a:r>
              <a:rPr lang="cs-CZ">
                <a:latin typeface="Verdana" pitchFamily="34" charset="0"/>
              </a:rPr>
              <a:t>etodika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628800"/>
            <a:ext cx="7924800" cy="5229200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CC0000"/>
              </a:buClr>
            </a:pPr>
            <a:r>
              <a:rPr lang="cs-CZ" sz="2800" dirty="0" smtClean="0"/>
              <a:t>Retrospektivní studie u onkologických pacientů sledovaných na Neurochirurgické klinice FN u sv. Anny v Brně</a:t>
            </a:r>
          </a:p>
          <a:p>
            <a:pPr>
              <a:lnSpc>
                <a:spcPct val="90000"/>
              </a:lnSpc>
              <a:buClr>
                <a:srgbClr val="CC0000"/>
              </a:buClr>
            </a:pPr>
            <a:endParaRPr lang="cs-CZ" sz="2800" dirty="0" smtClean="0"/>
          </a:p>
          <a:p>
            <a:pPr>
              <a:lnSpc>
                <a:spcPct val="90000"/>
              </a:lnSpc>
              <a:buClr>
                <a:srgbClr val="CC0000"/>
              </a:buClr>
            </a:pPr>
            <a:r>
              <a:rPr lang="cs-CZ" sz="2800" dirty="0" err="1" smtClean="0"/>
              <a:t>Celomozkové</a:t>
            </a:r>
            <a:r>
              <a:rPr lang="cs-CZ" sz="2800" dirty="0" smtClean="0"/>
              <a:t> ozáření na Klinice radiační onkologie Masarykova onkologického ústavu </a:t>
            </a:r>
          </a:p>
          <a:p>
            <a:pPr>
              <a:lnSpc>
                <a:spcPct val="90000"/>
              </a:lnSpc>
              <a:buClr>
                <a:srgbClr val="CC0000"/>
              </a:buClr>
            </a:pPr>
            <a:endParaRPr lang="cs-CZ" sz="2800" dirty="0" smtClean="0"/>
          </a:p>
          <a:p>
            <a:pPr>
              <a:lnSpc>
                <a:spcPct val="90000"/>
              </a:lnSpc>
              <a:buClr>
                <a:srgbClr val="CC0000"/>
              </a:buClr>
            </a:pPr>
            <a:r>
              <a:rPr lang="cs-CZ" sz="2800" dirty="0" smtClean="0"/>
              <a:t>Odstup 4 měsíců a následné vyšetření na Klinice zobrazovacích metod FN u sv. Anny v Brně</a:t>
            </a:r>
          </a:p>
          <a:p>
            <a:pPr>
              <a:lnSpc>
                <a:spcPct val="90000"/>
              </a:lnSpc>
              <a:buClr>
                <a:srgbClr val="CC0000"/>
              </a:buClr>
            </a:pPr>
            <a:endParaRPr lang="cs-CZ" sz="2800" dirty="0" smtClean="0"/>
          </a:p>
          <a:p>
            <a:pPr>
              <a:lnSpc>
                <a:spcPct val="90000"/>
              </a:lnSpc>
              <a:buClr>
                <a:srgbClr val="CC0000"/>
              </a:buClr>
            </a:pPr>
            <a:r>
              <a:rPr lang="cs-CZ" sz="2800" dirty="0" smtClean="0"/>
              <a:t>Hladina statistické významnosti byla stanovena jako p&lt;0,05 v </a:t>
            </a:r>
            <a:r>
              <a:rPr lang="cs-CZ" sz="2800" dirty="0" err="1" smtClean="0"/>
              <a:t>Mann</a:t>
            </a:r>
            <a:r>
              <a:rPr lang="cs-CZ" sz="2800" dirty="0" smtClean="0"/>
              <a:t>-</a:t>
            </a:r>
            <a:r>
              <a:rPr lang="cs-CZ" sz="2800" dirty="0" err="1" smtClean="0"/>
              <a:t>Whitneyho</a:t>
            </a:r>
            <a:r>
              <a:rPr lang="cs-CZ" sz="2800" dirty="0" smtClean="0"/>
              <a:t> U testu.</a:t>
            </a:r>
          </a:p>
          <a:p>
            <a:pPr>
              <a:lnSpc>
                <a:spcPct val="90000"/>
              </a:lnSpc>
              <a:buClr>
                <a:srgbClr val="CC0000"/>
              </a:buClr>
            </a:pPr>
            <a:endParaRPr lang="cs-CZ" sz="2800" dirty="0" smtClean="0"/>
          </a:p>
          <a:p>
            <a:pPr>
              <a:lnSpc>
                <a:spcPct val="90000"/>
              </a:lnSpc>
              <a:buClr>
                <a:srgbClr val="CC0000"/>
              </a:buClr>
            </a:pPr>
            <a:endParaRPr lang="cs-CZ" sz="2800" dirty="0">
              <a:latin typeface="Verdana" pitchFamily="34" charset="0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066800" y="1524000"/>
            <a:ext cx="7086600" cy="76200"/>
          </a:xfrm>
          <a:prstGeom prst="rect">
            <a:avLst/>
          </a:prstGeom>
          <a:solidFill>
            <a:srgbClr val="CC0000"/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>
            <a:off x="0" y="1524000"/>
            <a:ext cx="9144000" cy="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rgbClr val="CC0000"/>
              </a:buClr>
            </a:pPr>
            <a:endParaRPr lang="cs-CZ" sz="2800" dirty="0">
              <a:latin typeface="Verdana" pitchFamily="34" charset="0"/>
            </a:endParaRPr>
          </a:p>
          <a:p>
            <a:pPr>
              <a:buClr>
                <a:srgbClr val="CC0000"/>
              </a:buClr>
            </a:pPr>
            <a:endParaRPr lang="cs-CZ" sz="2800" dirty="0">
              <a:latin typeface="Verdana" pitchFamily="34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066800" y="1524000"/>
            <a:ext cx="7086600" cy="76200"/>
          </a:xfrm>
          <a:prstGeom prst="rect">
            <a:avLst/>
          </a:prstGeom>
          <a:solidFill>
            <a:srgbClr val="CC0000"/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24581" name="Line 5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4582" name="Line 6"/>
          <p:cNvSpPr>
            <a:spLocks noChangeShapeType="1"/>
          </p:cNvSpPr>
          <p:nvPr/>
        </p:nvSpPr>
        <p:spPr bwMode="auto">
          <a:xfrm>
            <a:off x="0" y="1524000"/>
            <a:ext cx="9144000" cy="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graphicFrame>
        <p:nvGraphicFramePr>
          <p:cNvPr id="7" name="Tabulka 6"/>
          <p:cNvGraphicFramePr>
            <a:graphicFrameLocks noGrp="1"/>
          </p:cNvGraphicFramePr>
          <p:nvPr/>
        </p:nvGraphicFramePr>
        <p:xfrm>
          <a:off x="467544" y="1772816"/>
          <a:ext cx="8424936" cy="2304257"/>
        </p:xfrm>
        <a:graphic>
          <a:graphicData uri="http://schemas.openxmlformats.org/drawingml/2006/table">
            <a:tbl>
              <a:tblPr/>
              <a:tblGrid>
                <a:gridCol w="869453"/>
                <a:gridCol w="572895"/>
                <a:gridCol w="1098611"/>
                <a:gridCol w="529086"/>
                <a:gridCol w="598171"/>
                <a:gridCol w="598171"/>
                <a:gridCol w="685789"/>
                <a:gridCol w="598171"/>
                <a:gridCol w="598171"/>
                <a:gridCol w="1679932"/>
                <a:gridCol w="596486"/>
              </a:tblGrid>
              <a:tr h="611750">
                <a:tc gridSpan="10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Zdraví dobrovolníci pro MRS mozku</a:t>
                      </a:r>
                      <a:endParaRPr lang="cs-CZ" sz="1400" dirty="0">
                        <a:solidFill>
                          <a:srgbClr val="000000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7239">
                <a:tc>
                  <a:txBody>
                    <a:bodyPr/>
                    <a:lstStyle/>
                    <a:p>
                      <a:endParaRPr lang="cs-CZ" sz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 NAA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NAA+NAAG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 Cr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400" dirty="0" err="1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PCr</a:t>
                      </a:r>
                      <a:endParaRPr lang="cs-CZ" sz="1400" dirty="0">
                        <a:solidFill>
                          <a:srgbClr val="000000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 Glu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Cr+</a:t>
                      </a:r>
                      <a:r>
                        <a:rPr lang="cs-CZ" sz="1400" dirty="0" err="1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PCr</a:t>
                      </a:r>
                      <a:endParaRPr lang="cs-CZ" sz="1400" dirty="0">
                        <a:solidFill>
                          <a:srgbClr val="000000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 Ins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 Lac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Lipidy 09,13a,13b,20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Cho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10552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Medián </a:t>
                      </a:r>
                      <a:endParaRPr lang="cs-CZ" sz="1400" dirty="0">
                        <a:solidFill>
                          <a:srgbClr val="000000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10,73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10,7345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2,94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3,509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4,038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6,456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6,842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1,197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0,661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Cambria"/>
                          <a:ea typeface="Calibri"/>
                          <a:cs typeface="Times New Roman"/>
                        </a:rPr>
                        <a:t>0,335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Tabulka 7"/>
          <p:cNvGraphicFramePr>
            <a:graphicFrameLocks noGrp="1"/>
          </p:cNvGraphicFramePr>
          <p:nvPr/>
        </p:nvGraphicFramePr>
        <p:xfrm>
          <a:off x="467544" y="4149080"/>
          <a:ext cx="8352927" cy="1512167"/>
        </p:xfrm>
        <a:graphic>
          <a:graphicData uri="http://schemas.openxmlformats.org/drawingml/2006/table">
            <a:tbl>
              <a:tblPr/>
              <a:tblGrid>
                <a:gridCol w="864096"/>
                <a:gridCol w="697901"/>
                <a:gridCol w="1034093"/>
                <a:gridCol w="599740"/>
                <a:gridCol w="509529"/>
                <a:gridCol w="599740"/>
                <a:gridCol w="686610"/>
                <a:gridCol w="599740"/>
                <a:gridCol w="599740"/>
                <a:gridCol w="1687291"/>
                <a:gridCol w="474447"/>
              </a:tblGrid>
              <a:tr h="402173">
                <a:tc gridSpan="1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Pacienti s onkologickými problémy</a:t>
                      </a:r>
                      <a:endParaRPr lang="cs-CZ" sz="1400" dirty="0">
                        <a:solidFill>
                          <a:srgbClr val="000000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54997">
                <a:tc>
                  <a:txBody>
                    <a:bodyPr/>
                    <a:lstStyle/>
                    <a:p>
                      <a:endParaRPr lang="cs-CZ" sz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NAA</a:t>
                      </a:r>
                      <a:endParaRPr lang="cs-CZ" sz="1400">
                        <a:solidFill>
                          <a:srgbClr val="000000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NAA+NAAG</a:t>
                      </a:r>
                      <a:endParaRPr lang="cs-CZ" sz="1400" dirty="0">
                        <a:solidFill>
                          <a:srgbClr val="000000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Cr</a:t>
                      </a:r>
                      <a:endParaRPr lang="cs-CZ" sz="1400" dirty="0">
                        <a:solidFill>
                          <a:srgbClr val="000000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PCr</a:t>
                      </a:r>
                      <a:endParaRPr lang="cs-CZ" sz="1400" dirty="0">
                        <a:solidFill>
                          <a:srgbClr val="000000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Glu</a:t>
                      </a:r>
                      <a:endParaRPr lang="cs-CZ" sz="1400" dirty="0">
                        <a:solidFill>
                          <a:srgbClr val="000000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Cr+PCr</a:t>
                      </a:r>
                      <a:endParaRPr lang="cs-CZ" sz="1400">
                        <a:solidFill>
                          <a:srgbClr val="000000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Ins</a:t>
                      </a:r>
                      <a:endParaRPr lang="cs-CZ" sz="1400">
                        <a:solidFill>
                          <a:srgbClr val="000000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Lac</a:t>
                      </a:r>
                      <a:endParaRPr lang="cs-CZ" sz="1400">
                        <a:solidFill>
                          <a:srgbClr val="000000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Lipidy 09,13a,13b,20</a:t>
                      </a:r>
                      <a:endParaRPr lang="cs-CZ" sz="1400">
                        <a:solidFill>
                          <a:srgbClr val="000000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Cho</a:t>
                      </a:r>
                      <a:endParaRPr lang="cs-CZ" sz="1400">
                        <a:solidFill>
                          <a:srgbClr val="000000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5549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Medián</a:t>
                      </a:r>
                      <a:endParaRPr lang="cs-CZ" sz="1400" dirty="0">
                        <a:solidFill>
                          <a:srgbClr val="000000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10,515</a:t>
                      </a:r>
                      <a:endParaRPr lang="cs-CZ" sz="1400">
                        <a:solidFill>
                          <a:srgbClr val="000000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12,669</a:t>
                      </a:r>
                      <a:endParaRPr lang="cs-CZ" sz="1400" dirty="0">
                        <a:solidFill>
                          <a:srgbClr val="000000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3,103</a:t>
                      </a:r>
                      <a:endParaRPr lang="cs-CZ" sz="1400" dirty="0">
                        <a:solidFill>
                          <a:srgbClr val="000000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3,13</a:t>
                      </a:r>
                      <a:endParaRPr lang="cs-CZ" sz="1400" dirty="0">
                        <a:solidFill>
                          <a:srgbClr val="000000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2,645</a:t>
                      </a:r>
                      <a:endParaRPr lang="cs-CZ" sz="1400" dirty="0">
                        <a:solidFill>
                          <a:srgbClr val="000000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7,281</a:t>
                      </a:r>
                      <a:endParaRPr lang="cs-CZ" sz="1400" dirty="0">
                        <a:solidFill>
                          <a:srgbClr val="000000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7,797</a:t>
                      </a:r>
                      <a:endParaRPr lang="cs-CZ" sz="1400" dirty="0">
                        <a:solidFill>
                          <a:srgbClr val="000000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0,577</a:t>
                      </a:r>
                      <a:endParaRPr lang="cs-CZ" sz="1400" dirty="0">
                        <a:solidFill>
                          <a:srgbClr val="000000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1,1317</a:t>
                      </a:r>
                      <a:endParaRPr lang="cs-CZ" sz="1400" dirty="0">
                        <a:solidFill>
                          <a:srgbClr val="000000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0</a:t>
                      </a:r>
                      <a:endParaRPr lang="cs-CZ" sz="1400" dirty="0">
                        <a:solidFill>
                          <a:srgbClr val="000000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Verdana" pitchFamily="34" charset="0"/>
              </a:rPr>
              <a:t>Markery</a:t>
            </a:r>
            <a:endParaRPr lang="cs-CZ" dirty="0">
              <a:latin typeface="Verdana" pitchFamily="34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628800"/>
            <a:ext cx="7772400" cy="4876800"/>
          </a:xfrm>
        </p:spPr>
        <p:txBody>
          <a:bodyPr/>
          <a:lstStyle/>
          <a:p>
            <a:r>
              <a:rPr lang="cs-CZ" sz="2800" b="1" dirty="0" smtClean="0"/>
              <a:t>N-acetylaspartát</a:t>
            </a:r>
          </a:p>
          <a:p>
            <a:pPr>
              <a:buNone/>
            </a:pPr>
            <a:r>
              <a:rPr lang="cs-CZ" sz="2800" dirty="0" smtClean="0"/>
              <a:t>		</a:t>
            </a:r>
            <a:r>
              <a:rPr lang="cs-CZ" sz="2800" u="sng" dirty="0" err="1" smtClean="0"/>
              <a:t>Mann</a:t>
            </a:r>
            <a:r>
              <a:rPr lang="cs-CZ" sz="2800" u="sng" dirty="0" smtClean="0"/>
              <a:t>-</a:t>
            </a:r>
            <a:r>
              <a:rPr lang="cs-CZ" sz="2800" u="sng" dirty="0" err="1" smtClean="0"/>
              <a:t>Whitneyho</a:t>
            </a:r>
            <a:r>
              <a:rPr lang="cs-CZ" sz="2800" u="sng" dirty="0" smtClean="0"/>
              <a:t> U test: p=0,65272</a:t>
            </a:r>
            <a:endParaRPr lang="cs-CZ" sz="2800" b="1" dirty="0" smtClean="0"/>
          </a:p>
          <a:p>
            <a:pPr>
              <a:buNone/>
            </a:pPr>
            <a:r>
              <a:rPr lang="cs-CZ" sz="2800" dirty="0" smtClean="0"/>
              <a:t>		Zde radioterapie nemá vliv.</a:t>
            </a:r>
          </a:p>
          <a:p>
            <a:r>
              <a:rPr lang="cs-CZ" sz="2800" b="1" dirty="0" smtClean="0"/>
              <a:t>Kreatin</a:t>
            </a:r>
          </a:p>
          <a:p>
            <a:pPr>
              <a:buNone/>
            </a:pPr>
            <a:r>
              <a:rPr lang="cs-CZ" sz="2800" dirty="0" smtClean="0"/>
              <a:t>		</a:t>
            </a:r>
            <a:r>
              <a:rPr lang="cs-CZ" sz="2800" u="sng" dirty="0" err="1" smtClean="0"/>
              <a:t>Mann</a:t>
            </a:r>
            <a:r>
              <a:rPr lang="cs-CZ" sz="2800" u="sng" dirty="0" smtClean="0"/>
              <a:t>-</a:t>
            </a:r>
            <a:r>
              <a:rPr lang="cs-CZ" sz="2800" u="sng" dirty="0" err="1" smtClean="0"/>
              <a:t>Whitneyho</a:t>
            </a:r>
            <a:r>
              <a:rPr lang="cs-CZ" sz="2800" u="sng" dirty="0" smtClean="0"/>
              <a:t> U test: p=1</a:t>
            </a:r>
            <a:endParaRPr lang="cs-CZ" sz="2800" b="1" dirty="0" smtClean="0"/>
          </a:p>
          <a:p>
            <a:pPr>
              <a:buNone/>
            </a:pPr>
            <a:r>
              <a:rPr lang="cs-CZ" sz="2800" dirty="0" smtClean="0"/>
              <a:t>		Zde radioterapie nemá vliv.</a:t>
            </a:r>
          </a:p>
          <a:p>
            <a:r>
              <a:rPr lang="cs-CZ" sz="2800" b="1" dirty="0" smtClean="0"/>
              <a:t>Glukóza</a:t>
            </a:r>
          </a:p>
          <a:p>
            <a:pPr>
              <a:buNone/>
            </a:pPr>
            <a:r>
              <a:rPr lang="cs-CZ" sz="2800" dirty="0" smtClean="0"/>
              <a:t>		</a:t>
            </a:r>
            <a:r>
              <a:rPr lang="cs-CZ" sz="2800" u="sng" dirty="0" err="1" smtClean="0"/>
              <a:t>Mann</a:t>
            </a:r>
            <a:r>
              <a:rPr lang="cs-CZ" sz="2800" u="sng" dirty="0" smtClean="0"/>
              <a:t>-</a:t>
            </a:r>
            <a:r>
              <a:rPr lang="cs-CZ" sz="2800" u="sng" dirty="0" err="1" smtClean="0"/>
              <a:t>Whitneyho</a:t>
            </a:r>
            <a:r>
              <a:rPr lang="cs-CZ" sz="2800" u="sng" dirty="0" smtClean="0"/>
              <a:t> U test: p=0,59612</a:t>
            </a:r>
          </a:p>
          <a:p>
            <a:pPr>
              <a:buNone/>
            </a:pPr>
            <a:r>
              <a:rPr lang="cs-CZ" sz="2800" dirty="0" smtClean="0"/>
              <a:t>		Zde radioterapie nemá vliv.</a:t>
            </a:r>
            <a:endParaRPr lang="cs-CZ" sz="2800" u="sng" dirty="0" smtClean="0"/>
          </a:p>
          <a:p>
            <a:pPr>
              <a:buNone/>
            </a:pPr>
            <a:endParaRPr lang="cs-CZ" dirty="0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1066800" y="1524000"/>
            <a:ext cx="7086600" cy="76200"/>
          </a:xfrm>
          <a:prstGeom prst="rect">
            <a:avLst/>
          </a:prstGeom>
          <a:solidFill>
            <a:srgbClr val="CC0000"/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21509" name="Line 5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1510" name="Line 6"/>
          <p:cNvSpPr>
            <a:spLocks noChangeShapeType="1"/>
          </p:cNvSpPr>
          <p:nvPr/>
        </p:nvSpPr>
        <p:spPr bwMode="auto">
          <a:xfrm>
            <a:off x="0" y="1524000"/>
            <a:ext cx="9144000" cy="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700808"/>
            <a:ext cx="8380040" cy="4692352"/>
          </a:xfrm>
        </p:spPr>
        <p:txBody>
          <a:bodyPr/>
          <a:lstStyle/>
          <a:p>
            <a:pPr>
              <a:buClr>
                <a:srgbClr val="CC0000"/>
              </a:buClr>
            </a:pPr>
            <a:r>
              <a:rPr lang="cs-CZ" sz="2800" b="1" dirty="0" smtClean="0"/>
              <a:t>Laktát</a:t>
            </a:r>
          </a:p>
          <a:p>
            <a:pPr lvl="1">
              <a:buClr>
                <a:srgbClr val="CC0000"/>
              </a:buClr>
              <a:buNone/>
            </a:pPr>
            <a:r>
              <a:rPr lang="cs-CZ" dirty="0" smtClean="0"/>
              <a:t>		</a:t>
            </a:r>
            <a:r>
              <a:rPr lang="cs-CZ" u="sng" dirty="0" err="1" smtClean="0"/>
              <a:t>Mann</a:t>
            </a:r>
            <a:r>
              <a:rPr lang="cs-CZ" u="sng" dirty="0" smtClean="0"/>
              <a:t>-</a:t>
            </a:r>
            <a:r>
              <a:rPr lang="cs-CZ" u="sng" dirty="0" err="1" smtClean="0"/>
              <a:t>Whitneyho</a:t>
            </a:r>
            <a:r>
              <a:rPr lang="cs-CZ" u="sng" dirty="0" smtClean="0"/>
              <a:t> U test: p=0,06724</a:t>
            </a:r>
            <a:endParaRPr lang="cs-CZ" dirty="0" smtClean="0">
              <a:latin typeface="Verdana" pitchFamily="34" charset="0"/>
            </a:endParaRPr>
          </a:p>
          <a:p>
            <a:pPr>
              <a:buClr>
                <a:srgbClr val="CC0000"/>
              </a:buClr>
              <a:buNone/>
            </a:pPr>
            <a:r>
              <a:rPr lang="cs-CZ" sz="2800" dirty="0" smtClean="0"/>
              <a:t>		Zde radioterapie vliv má.</a:t>
            </a:r>
            <a:endParaRPr lang="cs-CZ" sz="2800" dirty="0" smtClean="0">
              <a:latin typeface="Verdana" pitchFamily="34" charset="0"/>
            </a:endParaRPr>
          </a:p>
          <a:p>
            <a:pPr>
              <a:buClr>
                <a:srgbClr val="CC0000"/>
              </a:buClr>
            </a:pPr>
            <a:r>
              <a:rPr lang="cs-CZ" sz="2800" b="1" dirty="0" err="1" smtClean="0"/>
              <a:t>Myo</a:t>
            </a:r>
            <a:r>
              <a:rPr lang="cs-CZ" sz="2800" b="1" dirty="0" smtClean="0"/>
              <a:t>-</a:t>
            </a:r>
            <a:r>
              <a:rPr lang="cs-CZ" sz="2800" b="1" dirty="0" err="1" smtClean="0"/>
              <a:t>inositol</a:t>
            </a:r>
            <a:endParaRPr lang="cs-CZ" sz="2800" b="1" dirty="0" smtClean="0"/>
          </a:p>
          <a:p>
            <a:pPr>
              <a:buClr>
                <a:srgbClr val="CC0000"/>
              </a:buClr>
              <a:buNone/>
            </a:pPr>
            <a:r>
              <a:rPr lang="cs-CZ" sz="2800" dirty="0" smtClean="0"/>
              <a:t> 		</a:t>
            </a:r>
            <a:r>
              <a:rPr lang="cs-CZ" sz="2800" u="sng" dirty="0" err="1" smtClean="0"/>
              <a:t>Mann</a:t>
            </a:r>
            <a:r>
              <a:rPr lang="cs-CZ" sz="2800" u="sng" dirty="0" smtClean="0"/>
              <a:t>-</a:t>
            </a:r>
            <a:r>
              <a:rPr lang="cs-CZ" sz="2800" u="sng" dirty="0" err="1" smtClean="0"/>
              <a:t>Whitneyho</a:t>
            </a:r>
            <a:r>
              <a:rPr lang="cs-CZ" sz="2800" u="sng" dirty="0" smtClean="0"/>
              <a:t> U test: p=0,50286</a:t>
            </a:r>
            <a:endParaRPr lang="cs-CZ" sz="2800" dirty="0" smtClean="0">
              <a:latin typeface="Verdana" pitchFamily="34" charset="0"/>
            </a:endParaRPr>
          </a:p>
          <a:p>
            <a:pPr>
              <a:buClr>
                <a:srgbClr val="CC0000"/>
              </a:buClr>
              <a:buNone/>
            </a:pPr>
            <a:r>
              <a:rPr lang="cs-CZ" sz="2800" dirty="0" smtClean="0"/>
              <a:t>		Radioterapie nemá vliv. </a:t>
            </a:r>
            <a:endParaRPr lang="cs-CZ" sz="2800" dirty="0" smtClean="0">
              <a:latin typeface="Verdana" pitchFamily="34" charset="0"/>
            </a:endParaRPr>
          </a:p>
          <a:p>
            <a:pPr>
              <a:buClr>
                <a:srgbClr val="CC0000"/>
              </a:buClr>
            </a:pPr>
            <a:r>
              <a:rPr lang="cs-CZ" sz="2800" b="1" dirty="0" smtClean="0"/>
              <a:t>Lipidy</a:t>
            </a:r>
          </a:p>
          <a:p>
            <a:pPr lvl="1">
              <a:buClr>
                <a:srgbClr val="CC0000"/>
              </a:buClr>
              <a:buNone/>
            </a:pPr>
            <a:r>
              <a:rPr lang="cs-CZ" dirty="0" smtClean="0"/>
              <a:t> 		</a:t>
            </a:r>
            <a:r>
              <a:rPr lang="cs-CZ" u="sng" dirty="0" err="1" smtClean="0"/>
              <a:t>Mann</a:t>
            </a:r>
            <a:r>
              <a:rPr lang="cs-CZ" u="sng" dirty="0" smtClean="0"/>
              <a:t>-</a:t>
            </a:r>
            <a:r>
              <a:rPr lang="cs-CZ" u="sng" dirty="0" err="1" smtClean="0"/>
              <a:t>Whitneyho</a:t>
            </a:r>
            <a:r>
              <a:rPr lang="cs-CZ" u="sng" dirty="0" smtClean="0"/>
              <a:t> U test: p=0,12114</a:t>
            </a:r>
          </a:p>
          <a:p>
            <a:pPr lvl="1">
              <a:buClr>
                <a:srgbClr val="CC0000"/>
              </a:buClr>
              <a:buNone/>
            </a:pPr>
            <a:r>
              <a:rPr lang="cs-CZ" dirty="0" smtClean="0">
                <a:latin typeface="Verdana" pitchFamily="34" charset="0"/>
              </a:rPr>
              <a:t>		</a:t>
            </a:r>
            <a:r>
              <a:rPr lang="cs-CZ" dirty="0" smtClean="0"/>
              <a:t>Zde se radioterapie nachází v hranicích vlivu.</a:t>
            </a:r>
            <a:endParaRPr lang="cs-CZ" dirty="0">
              <a:latin typeface="Verdana" pitchFamily="34" charset="0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1066800" y="1524000"/>
            <a:ext cx="7086600" cy="76200"/>
          </a:xfrm>
          <a:prstGeom prst="rect">
            <a:avLst/>
          </a:prstGeom>
          <a:solidFill>
            <a:srgbClr val="CC0000"/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>
            <a:off x="0" y="1524000"/>
            <a:ext cx="9144000" cy="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CC0000"/>
          </a:buClr>
          <a:buSzTx/>
          <a:buFontTx/>
          <a:buChar char="•"/>
          <a:tabLst/>
          <a:defRPr kumimoji="0" lang="cs-CZ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CC0000"/>
          </a:buClr>
          <a:buSzTx/>
          <a:buFontTx/>
          <a:buChar char="•"/>
          <a:tabLst/>
          <a:defRPr kumimoji="0" lang="cs-CZ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1562</TotalTime>
  <Words>205</Words>
  <Application>Microsoft Office PowerPoint</Application>
  <PresentationFormat>Předvádění na obrazovce (4:3)</PresentationFormat>
  <Paragraphs>107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Default Design</vt:lpstr>
      <vt:lpstr> REAKCE MOZKOVÉ TKÁNĚ NA OZÁŘENÍ V OBRAZU MAGNETICKÉ REZONANČNÍ SPEKTROSKOPIE </vt:lpstr>
      <vt:lpstr>Snímek 2</vt:lpstr>
      <vt:lpstr>Obsah</vt:lpstr>
      <vt:lpstr>Úvod</vt:lpstr>
      <vt:lpstr>Funkce a využití</vt:lpstr>
      <vt:lpstr>Metodika</vt:lpstr>
      <vt:lpstr>Snímek 7</vt:lpstr>
      <vt:lpstr>Markery</vt:lpstr>
      <vt:lpstr>Snímek 9</vt:lpstr>
      <vt:lpstr>Závěr</vt:lpstr>
      <vt:lpstr>Děkuji za pozornost.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Kvalitativní mikrobiologické stanovení zdrojů vody obyvatel obce Brnířov</dc:title>
  <dc:creator>Jeníček</dc:creator>
  <cp:lastModifiedBy>student</cp:lastModifiedBy>
  <cp:revision>45</cp:revision>
  <dcterms:created xsi:type="dcterms:W3CDTF">2009-03-23T19:31:07Z</dcterms:created>
  <dcterms:modified xsi:type="dcterms:W3CDTF">2015-03-24T14:27:14Z</dcterms:modified>
</cp:coreProperties>
</file>